
<file path=[Content_Types].xml><?xml version="1.0" encoding="utf-8"?>
<Types xmlns="http://schemas.openxmlformats.org/package/2006/content-types"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30"/>
  </p:notesMasterIdLst>
  <p:sldIdLst>
    <p:sldId id="259" r:id="rId5"/>
    <p:sldId id="266" r:id="rId6"/>
    <p:sldId id="268" r:id="rId7"/>
    <p:sldId id="269" r:id="rId8"/>
    <p:sldId id="290" r:id="rId9"/>
    <p:sldId id="270" r:id="rId10"/>
    <p:sldId id="281" r:id="rId11"/>
    <p:sldId id="271" r:id="rId12"/>
    <p:sldId id="272" r:id="rId13"/>
    <p:sldId id="273" r:id="rId14"/>
    <p:sldId id="274" r:id="rId15"/>
    <p:sldId id="275" r:id="rId16"/>
    <p:sldId id="276" r:id="rId17"/>
    <p:sldId id="278" r:id="rId18"/>
    <p:sldId id="277" r:id="rId19"/>
    <p:sldId id="279" r:id="rId20"/>
    <p:sldId id="280" r:id="rId21"/>
    <p:sldId id="282" r:id="rId22"/>
    <p:sldId id="283" r:id="rId23"/>
    <p:sldId id="284" r:id="rId24"/>
    <p:sldId id="285" r:id="rId25"/>
    <p:sldId id="286" r:id="rId26"/>
    <p:sldId id="287" r:id="rId27"/>
    <p:sldId id="289" r:id="rId28"/>
    <p:sldId id="28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889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92"/>
  </p:normalViewPr>
  <p:slideViewPr>
    <p:cSldViewPr snapToGrid="0" snapToObjects="1">
      <p:cViewPr varScale="1">
        <p:scale>
          <a:sx n="109" d="100"/>
          <a:sy n="109" d="100"/>
        </p:scale>
        <p:origin x="72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DD571-E22F-4A38-B450-8CCBD829A548}" type="datetimeFigureOut">
              <a:rPr lang="en-US"/>
              <a:t>6/21/23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C2C40-CB1C-4820-9151-EC51EC2E7E0F}" type="slidenum">
              <a:rPr lang="en-US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5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0974584-F7C5-6440-926F-F6A9781D6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310" y="2484470"/>
            <a:ext cx="7552916" cy="21305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D7436C2F-09FF-014A-84CC-E0A18AFE2C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3792" y="138819"/>
            <a:ext cx="2369315" cy="86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01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9423-CD2E-4FE4-A0A5-BF1DF9A8B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721021-E600-4985-9CB7-C916625802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F65E1-9312-40C9-B537-2EF2373A3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6/21/23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7D5D2-711E-4128-B02F-A2F5F3B7B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A264A-3B0E-4789-8D33-E3B8BB427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066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5CD398-88C4-4D5A-B800-669821089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0AE657-6D14-4EC6-AF23-3733CA7ECA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13624-5ED1-471D-B870-97A863791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6/21/23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089F5-C44A-423E-A411-0170507EB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2F323-E5A0-4612-B41A-6BBC2FFFE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236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A72F24-C2F4-A848-9526-6DDE303230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1460500"/>
            <a:ext cx="5327904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defRPr 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B5A9DDA-5C61-C94F-9C1E-F412423AF3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6/21/23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B9CE1BE-CD51-BD42-A659-2F084EB57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2707C4E-5419-8141-80B3-E4B112655C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D362EF-E079-514F-814C-6085176CA7AD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AC75DAD-32BC-CC41-8DF4-9E68DB31C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30609"/>
            <a:ext cx="9146972" cy="6400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2173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EAB2A1-27FC-7D46-BBF1-72410CED554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596" y="2560320"/>
            <a:ext cx="94457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70A3AA-4210-FB4E-9790-9D6891AFF655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28B6F196-1924-E341-B33B-77AEF4A87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30609"/>
            <a:ext cx="9146972" cy="6400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486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BE2BF-67D0-421C-B0EA-C2FDA38E9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D459D-4DBB-4B08-B28E-38CB294598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9D5826-9D5D-45F7-9039-C959387351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C35230-6E6B-4AE2-A238-476A2293E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6/21/23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EC195B-3566-4F5A-8A17-C0D96E0DC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64FFA-F5D7-4974-90D5-37C1E4F5D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014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93013-51BB-4A17-B3BD-969427C67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5D238-163E-4CA0-8D72-013A528AF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96" indent="0">
              <a:buNone/>
              <a:defRPr sz="2000" b="1"/>
            </a:lvl2pPr>
            <a:lvl3pPr marL="914391" indent="0">
              <a:buNone/>
              <a:defRPr sz="1800" b="1"/>
            </a:lvl3pPr>
            <a:lvl4pPr marL="1371587" indent="0">
              <a:buNone/>
              <a:defRPr sz="1600" b="1"/>
            </a:lvl4pPr>
            <a:lvl5pPr marL="1828783" indent="0">
              <a:buNone/>
              <a:defRPr sz="1600" b="1"/>
            </a:lvl5pPr>
            <a:lvl6pPr marL="2285978" indent="0">
              <a:buNone/>
              <a:defRPr sz="1600" b="1"/>
            </a:lvl6pPr>
            <a:lvl7pPr marL="2743174" indent="0">
              <a:buNone/>
              <a:defRPr sz="1600" b="1"/>
            </a:lvl7pPr>
            <a:lvl8pPr marL="3200370" indent="0">
              <a:buNone/>
              <a:defRPr sz="1600" b="1"/>
            </a:lvl8pPr>
            <a:lvl9pPr marL="36575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74BFD3-F57E-442B-B0D6-44B28B98AB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6C678E-A9F6-402F-AB68-0001BA3C23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4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96" indent="0">
              <a:buNone/>
              <a:defRPr sz="2000" b="1"/>
            </a:lvl2pPr>
            <a:lvl3pPr marL="914391" indent="0">
              <a:buNone/>
              <a:defRPr sz="1800" b="1"/>
            </a:lvl3pPr>
            <a:lvl4pPr marL="1371587" indent="0">
              <a:buNone/>
              <a:defRPr sz="1600" b="1"/>
            </a:lvl4pPr>
            <a:lvl5pPr marL="1828783" indent="0">
              <a:buNone/>
              <a:defRPr sz="1600" b="1"/>
            </a:lvl5pPr>
            <a:lvl6pPr marL="2285978" indent="0">
              <a:buNone/>
              <a:defRPr sz="1600" b="1"/>
            </a:lvl6pPr>
            <a:lvl7pPr marL="2743174" indent="0">
              <a:buNone/>
              <a:defRPr sz="1600" b="1"/>
            </a:lvl7pPr>
            <a:lvl8pPr marL="3200370" indent="0">
              <a:buNone/>
              <a:defRPr sz="1600" b="1"/>
            </a:lvl8pPr>
            <a:lvl9pPr marL="36575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C1CE1F-0133-4A8E-9510-3927C275AD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812791-1A66-47A2-B8AB-CF2C8494C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6/21/23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33D370-BE25-4CF9-8D18-A8B0D6286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FF9EFB-2082-4B18-8532-2E058DF98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323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A482C-C319-43FD-93FF-980D21E2E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03A496-9194-4AF3-A700-304E648B3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6/21/23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3CEB3-10DB-4C6B-B786-6EA61FEAF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6A844B-2D32-4E86-8B10-61DBDBE59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742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21782B-EB6A-4988-856E-D6637A15B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6/21/23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1005B5-4499-443A-AEC7-4504692A5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E9E49-7000-42FC-9389-8FC847AA8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066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EFE04-76D2-4EE9-82B4-6CF8BDAEF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215A4-C64A-4FDE-8E67-809F9ECFC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899654-FEE0-4F7C-9F7E-E61364191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96" indent="0">
              <a:buNone/>
              <a:defRPr sz="1400"/>
            </a:lvl2pPr>
            <a:lvl3pPr marL="914391" indent="0">
              <a:buNone/>
              <a:defRPr sz="1200"/>
            </a:lvl3pPr>
            <a:lvl4pPr marL="1371587" indent="0">
              <a:buNone/>
              <a:defRPr sz="1000"/>
            </a:lvl4pPr>
            <a:lvl5pPr marL="1828783" indent="0">
              <a:buNone/>
              <a:defRPr sz="1000"/>
            </a:lvl5pPr>
            <a:lvl6pPr marL="2285978" indent="0">
              <a:buNone/>
              <a:defRPr sz="1000"/>
            </a:lvl6pPr>
            <a:lvl7pPr marL="2743174" indent="0">
              <a:buNone/>
              <a:defRPr sz="1000"/>
            </a:lvl7pPr>
            <a:lvl8pPr marL="3200370" indent="0">
              <a:buNone/>
              <a:defRPr sz="1000"/>
            </a:lvl8pPr>
            <a:lvl9pPr marL="365756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0672D7-560C-46F5-B38A-5864AF61B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6/21/23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333971-AB39-461C-BCDD-6F82E9DF4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7803C-62B5-41B0-9BE1-73F06662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835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7523E-938F-438E-ACC4-357650D6A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C72DA9-4F67-4E76-B94A-2A066F0CC9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96" indent="0">
              <a:buNone/>
              <a:defRPr sz="2800"/>
            </a:lvl2pPr>
            <a:lvl3pPr marL="914391" indent="0">
              <a:buNone/>
              <a:defRPr sz="2400"/>
            </a:lvl3pPr>
            <a:lvl4pPr marL="1371587" indent="0">
              <a:buNone/>
              <a:defRPr sz="2000"/>
            </a:lvl4pPr>
            <a:lvl5pPr marL="1828783" indent="0">
              <a:buNone/>
              <a:defRPr sz="2000"/>
            </a:lvl5pPr>
            <a:lvl6pPr marL="2285978" indent="0">
              <a:buNone/>
              <a:defRPr sz="2000"/>
            </a:lvl6pPr>
            <a:lvl7pPr marL="2743174" indent="0">
              <a:buNone/>
              <a:defRPr sz="2000"/>
            </a:lvl7pPr>
            <a:lvl8pPr marL="3200370" indent="0">
              <a:buNone/>
              <a:defRPr sz="2000"/>
            </a:lvl8pPr>
            <a:lvl9pPr marL="3657565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E2FDD4-868B-425C-9784-E80DB7C01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96" indent="0">
              <a:buNone/>
              <a:defRPr sz="1400"/>
            </a:lvl2pPr>
            <a:lvl3pPr marL="914391" indent="0">
              <a:buNone/>
              <a:defRPr sz="1200"/>
            </a:lvl3pPr>
            <a:lvl4pPr marL="1371587" indent="0">
              <a:buNone/>
              <a:defRPr sz="1000"/>
            </a:lvl4pPr>
            <a:lvl5pPr marL="1828783" indent="0">
              <a:buNone/>
              <a:defRPr sz="1000"/>
            </a:lvl5pPr>
            <a:lvl6pPr marL="2285978" indent="0">
              <a:buNone/>
              <a:defRPr sz="1000"/>
            </a:lvl6pPr>
            <a:lvl7pPr marL="2743174" indent="0">
              <a:buNone/>
              <a:defRPr sz="1000"/>
            </a:lvl7pPr>
            <a:lvl8pPr marL="3200370" indent="0">
              <a:buNone/>
              <a:defRPr sz="1000"/>
            </a:lvl8pPr>
            <a:lvl9pPr marL="365756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853192-BC34-458B-84D8-10413109E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6/21/23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4140DD-DF78-4ACA-994A-2C80E820B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55A00-460B-4060-8FC4-6AE015CD0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786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38DD69-FB8A-4188-BFE4-CBF509E5E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15C50-137C-4155-8543-556E7E213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6A1DE-66DD-40F1-896C-01B693106E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E2F8D-62B3-48AF-BAF5-944399905ED0}" type="datetimeFigureOut">
              <a:rPr lang="en-US" smtClean="0"/>
              <a:t>6/21/23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912B1-2F8B-49C2-9253-FDAAEF5D94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3CF23-BB91-472C-8560-11C5F5282E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915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9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8" indent="-228598" algn="l" defTabSz="91439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3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9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5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80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76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72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7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63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6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1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3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8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4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70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5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5" Type="http://schemas.openxmlformats.org/officeDocument/2006/relationships/image" Target="../media/image2.png"/><Relationship Id="rId4" Type="http://schemas.openxmlformats.org/officeDocument/2006/relationships/image" Target="../media/image1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p3"/><Relationship Id="rId1" Type="http://schemas.microsoft.com/office/2007/relationships/media" Target="../media/media19.mp3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p3"/><Relationship Id="rId1" Type="http://schemas.microsoft.com/office/2007/relationships/media" Target="../media/media21.mp3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p3"/><Relationship Id="rId1" Type="http://schemas.microsoft.com/office/2007/relationships/media" Target="../media/media22.mp3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p3"/><Relationship Id="rId1" Type="http://schemas.microsoft.com/office/2007/relationships/media" Target="../media/media23.mp3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p3"/><Relationship Id="rId1" Type="http://schemas.microsoft.com/office/2007/relationships/media" Target="../media/media24.mp3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5.mp3"/><Relationship Id="rId1" Type="http://schemas.microsoft.com/office/2007/relationships/media" Target="../media/media25.mp3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1BBD4DF-BA5E-40C8-3CC7-DB59837D1B1C}"/>
              </a:ext>
            </a:extLst>
          </p:cNvPr>
          <p:cNvSpPr/>
          <p:nvPr/>
        </p:nvSpPr>
        <p:spPr>
          <a:xfrm>
            <a:off x="0" y="0"/>
            <a:ext cx="2960213" cy="1370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169" y="1715612"/>
            <a:ext cx="10705662" cy="2512558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Faster and More Dynamic Maximum Flow by Incremental Breadth-First Search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165814A-5271-4039-9F12-014787DA9EF7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581102" y="4450908"/>
            <a:ext cx="7029795" cy="777764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Andrew V. Goldberg,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Sagi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Hed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, Haim Kaplan,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Pushmeet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Kohli, Robert E.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Tarjan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, and Renato F. Werneck</a:t>
            </a: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4AF15837-F22F-7E5C-EEF5-C8BB3445B03D}"/>
              </a:ext>
            </a:extLst>
          </p:cNvPr>
          <p:cNvSpPr txBox="1">
            <a:spLocks/>
          </p:cNvSpPr>
          <p:nvPr/>
        </p:nvSpPr>
        <p:spPr>
          <a:xfrm>
            <a:off x="2581102" y="5650702"/>
            <a:ext cx="7029795" cy="777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Presenter: Chia-Che Li</a:t>
            </a:r>
          </a:p>
        </p:txBody>
      </p:sp>
      <p:pic>
        <p:nvPicPr>
          <p:cNvPr id="9" name="1 (online-audio-converter.com).mp3">
            <a:hlinkClick r:id="" action="ppaction://media"/>
            <a:extLst>
              <a:ext uri="{FF2B5EF4-FFF2-40B4-BE49-F238E27FC236}">
                <a16:creationId xmlns:a16="http://schemas.microsoft.com/office/drawing/2014/main" id="{89A8F713-3B50-5692-68CE-98BD772D1B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79200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9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7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Augmentation Steps</a:t>
            </a:r>
            <a:r>
              <a:rPr lang="zh-TW" altLang="en-US" sz="32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</a:t>
            </a:r>
            <a:r>
              <a:rPr lang="en-US" sz="32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(2/2)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3C1D5B-11AC-48D7-B0A0-63BC88617D6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44500" y="1509612"/>
                <a:ext cx="11008946" cy="534838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altLang="zh-TW" sz="2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Augmentation Step</a:t>
                </a:r>
                <a:r>
                  <a:rPr lang="zh-TW" altLang="en-US" sz="2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：</a:t>
                </a:r>
                <a:endParaRPr lang="en-US" altLang="zh-TW" sz="24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altLang="zh-TW" sz="1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914395" lvl="1" indent="-457200">
                  <a:buFont typeface="+mj-lt"/>
                  <a:buAutoNum type="arabicPeriod"/>
                </a:pPr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Push flow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𝑣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by </a:t>
                </a:r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the </a:t>
                </a:r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following cases</a:t>
                </a:r>
              </a:p>
              <a:p>
                <a:pPr marL="1371591" lvl="2" indent="-457200">
                  <a:buFont typeface="+mj-lt"/>
                  <a:buAutoNum type="alphaLcParenR"/>
                </a:pPr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𝑣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</m:t>
                    </m:r>
                  </m:oMath>
                </a14:m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𝑡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we push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𝑢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marL="1371591" lvl="2" indent="-457200">
                  <a:buFont typeface="+mj-lt"/>
                  <a:buAutoNum type="alphaLcParenR"/>
                </a:pPr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𝑣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</m:t>
                    </m:r>
                  </m:oMath>
                </a14:m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≠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𝑡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we push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000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min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⁡{</m:t>
                        </m:r>
                        <m:sSub>
                          <m:sSub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  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𝑢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)}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marL="1371591" lvl="2" indent="-457200">
                  <a:buFont typeface="+mj-lt"/>
                  <a:buAutoNum type="alphaLcParenR"/>
                </a:pPr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𝑣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≠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</m:t>
                    </m:r>
                  </m:oMath>
                </a14:m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𝑡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we push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00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min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⁡{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  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𝑢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)}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marL="1371591" lvl="2" indent="-457200">
                  <a:buFont typeface="+mj-lt"/>
                  <a:buAutoNum type="alphaLcParenR"/>
                </a:pPr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𝑣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≠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</m:t>
                    </m:r>
                  </m:oMath>
                </a14:m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≠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𝑡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we push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00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min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⁡{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  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𝑢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𝑣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 </m:t>
                    </m:r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𝑣</m:t>
                            </m:r>
                          </m:sub>
                        </m:sSub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 −</m:t>
                    </m:r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}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marL="914395" lvl="1" indent="-457200">
                  <a:buFont typeface="+mj-lt"/>
                  <a:buAutoNum type="arabicPeriod"/>
                </a:pPr>
                <a:r>
                  <a:rPr lang="en-US" altLang="zh-TW" sz="2000" b="0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Alternate between augmentation steps and adoption steps</a:t>
                </a:r>
              </a:p>
              <a:p>
                <a:pPr marL="914395" lvl="1" indent="-457200">
                  <a:buFont typeface="+mj-lt"/>
                  <a:buAutoNum type="arabicPeriod"/>
                </a:pPr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When all excesses have been drained or removed from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𝑇</m:t>
                    </m:r>
                  </m:oMath>
                </a14:m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and </a:t>
                </a:r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all deficits have been drained or removed from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𝑆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continue to perform growth steps </a:t>
                </a:r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3C1D5B-11AC-48D7-B0A0-63BC88617D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44500" y="1509612"/>
                <a:ext cx="11008946" cy="5348388"/>
              </a:xfrm>
              <a:blipFill>
                <a:blip r:embed="rId4"/>
                <a:stretch>
                  <a:fillRect l="-923" t="-9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10.mp3">
            <a:hlinkClick r:id="" action="ppaction://media"/>
            <a:extLst>
              <a:ext uri="{FF2B5EF4-FFF2-40B4-BE49-F238E27FC236}">
                <a16:creationId xmlns:a16="http://schemas.microsoft.com/office/drawing/2014/main" id="{7CA2671D-D4F1-48F1-8824-90D54BA583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6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11219962" cy="640080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Alternate Between Augmentation Steps and Adoption Steps (1/2)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3C1D5B-11AC-48D7-B0A0-63BC88617D6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44500" y="1509612"/>
                <a:ext cx="11008946" cy="5348388"/>
              </a:xfrm>
            </p:spPr>
            <p:txBody>
              <a:bodyPr>
                <a:noAutofit/>
              </a:bodyPr>
              <a:lstStyle/>
              <a:p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In here, we handle excesses created in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𝑇</m:t>
                    </m:r>
                  </m:oMath>
                </a14:m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Orphan</a:t>
                </a:r>
                <a:r>
                  <a:rPr lang="zh-TW" altLang="en-US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：</a:t>
                </a:r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 vertex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</m:oMath>
                </a14:m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where parent arc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))</m:t>
                    </m:r>
                  </m:oMath>
                </a14:m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isn’t admissible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)≥0</m:t>
                    </m:r>
                  </m:oMath>
                </a14:m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altLang="zh-TW" sz="2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Augmentation step</a:t>
                </a:r>
              </a:p>
              <a:p>
                <a:pPr marL="0" indent="0">
                  <a:buNone/>
                </a:pPr>
                <a:endParaRPr lang="en-US" altLang="zh-TW" sz="1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914395" lvl="1" indent="-457200">
                  <a:buFont typeface="+mj-lt"/>
                  <a:buAutoNum type="arabicPeriod"/>
                </a:pPr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Pick an excess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∈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𝑇</m:t>
                    </m:r>
                  </m:oMath>
                </a14:m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914395" lvl="1" indent="-457200">
                  <a:buFont typeface="+mj-lt"/>
                  <a:buAutoNum type="arabicPeriod"/>
                </a:pPr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Push flow out of excess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</m:oMath>
                </a14:m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1371591" lvl="2" indent="-457200">
                  <a:buFont typeface="+mj-lt"/>
                  <a:buAutoNum type="arabicParenR"/>
                </a:pPr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Traverse the tree path from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to root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𝑟</m:t>
                    </m:r>
                  </m:oMath>
                </a14:m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1371591" lvl="2" indent="-457200">
                  <a:buFont typeface="+mj-lt"/>
                  <a:buAutoNum type="arabicParenR"/>
                </a:pPr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For every arc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𝑦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along the path, increase the flow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min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⁡{</m:t>
                    </m:r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𝑢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 </m:t>
                    </m:r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)}</m:t>
                    </m:r>
                  </m:oMath>
                </a14:m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914395" lvl="1" indent="-457200">
                  <a:buFont typeface="+mj-lt"/>
                  <a:buAutoNum type="arabicPeriod"/>
                </a:pPr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If step 2 creates orphans, run </a:t>
                </a:r>
                <a:r>
                  <a:rPr lang="en-US" altLang="zh-TW" sz="2000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adoption steps </a:t>
                </a:r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to repair them</a:t>
                </a:r>
              </a:p>
              <a:p>
                <a:pPr marL="914395" lvl="1" indent="-457200">
                  <a:buFont typeface="+mj-lt"/>
                  <a:buAutoNum type="arabicPeriod"/>
                </a:pPr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After orphans are repaired, execute another augmentation step from another excess</a:t>
                </a:r>
              </a:p>
              <a:p>
                <a:pPr marL="914395" lvl="1" indent="-457200">
                  <a:buFont typeface="+mj-lt"/>
                  <a:buAutoNum type="arabicPeriod"/>
                </a:pPr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Stop when all excesses are drained or removed from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𝑇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3C1D5B-11AC-48D7-B0A0-63BC88617D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44500" y="1509612"/>
                <a:ext cx="11008946" cy="5348388"/>
              </a:xfrm>
              <a:blipFill>
                <a:blip r:embed="rId4"/>
                <a:stretch>
                  <a:fillRect l="-923" t="-7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11.mp3">
            <a:hlinkClick r:id="" action="ppaction://media"/>
            <a:extLst>
              <a:ext uri="{FF2B5EF4-FFF2-40B4-BE49-F238E27FC236}">
                <a16:creationId xmlns:a16="http://schemas.microsoft.com/office/drawing/2014/main" id="{D312A830-87EE-4A87-664A-48935CD714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83108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65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11219962" cy="640080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Alternate Between Augmentation Steps and Adoption Steps (2/2)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3C1D5B-11AC-48D7-B0A0-63BC88617D6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44500" y="1509612"/>
                <a:ext cx="11008946" cy="534838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altLang="zh-TW" sz="2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Adoption step</a:t>
                </a:r>
              </a:p>
              <a:p>
                <a:pPr marL="0" indent="0">
                  <a:buNone/>
                </a:pPr>
                <a:endParaRPr lang="en-US" altLang="zh-TW" sz="1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Repairs and orphan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∈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𝑇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by either two methods</a:t>
                </a:r>
              </a:p>
              <a:p>
                <a:pPr marL="914395" lvl="1" indent="-457200">
                  <a:buFont typeface="+mj-lt"/>
                  <a:buAutoNum type="arabicPeriod"/>
                </a:pPr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Setting a new parent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𝑇</m:t>
                    </m:r>
                  </m:oMath>
                </a14:m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914395" lvl="1" indent="-457200">
                  <a:buFont typeface="+mj-lt"/>
                  <a:buAutoNum type="arabicPeriod"/>
                </a:pPr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Remove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𝑇</m:t>
                    </m:r>
                  </m:oMath>
                </a14:m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Methods of performing adoption steps</a:t>
                </a:r>
              </a:p>
              <a:p>
                <a:pPr lvl="1"/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Basic method</a:t>
                </a:r>
                <a:r>
                  <a:rPr lang="zh-TW" alt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：</a:t>
                </a:r>
                <a:r>
                  <a:rPr lang="en-US" altLang="zh-TW" sz="2000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Round-robin adoption</a:t>
                </a:r>
              </a:p>
              <a:p>
                <a:pPr lvl="1"/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Advance method</a:t>
                </a:r>
                <a:r>
                  <a:rPr lang="zh-TW" alt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：</a:t>
                </a:r>
                <a:r>
                  <a:rPr lang="en-US" altLang="zh-TW" sz="2000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Three-pass adoption</a:t>
                </a:r>
              </a:p>
              <a:p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is removed from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𝑇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still has excess after performing the adoption step</a:t>
                </a:r>
              </a:p>
              <a:p>
                <a:pPr lvl="1"/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Add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𝑆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as a new root</a:t>
                </a:r>
              </a:p>
              <a:p>
                <a:pPr lvl="1"/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In the forward phase,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𝑣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𝑠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+1</m:t>
                    </m:r>
                  </m:oMath>
                </a14:m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In the reverse phase,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𝑣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3C1D5B-11AC-48D7-B0A0-63BC88617D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44500" y="1509612"/>
                <a:ext cx="11008946" cy="5348388"/>
              </a:xfrm>
              <a:blipFill>
                <a:blip r:embed="rId4"/>
                <a:stretch>
                  <a:fillRect l="-923" t="-9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12.mp3">
            <a:hlinkClick r:id="" action="ppaction://media"/>
            <a:extLst>
              <a:ext uri="{FF2B5EF4-FFF2-40B4-BE49-F238E27FC236}">
                <a16:creationId xmlns:a16="http://schemas.microsoft.com/office/drawing/2014/main" id="{ED4ADD80-56C9-91D9-7CF3-07976FC5DA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41100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2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5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11219962" cy="640080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Adoption Steps</a:t>
            </a:r>
            <a:r>
              <a:rPr lang="zh-TW" altLang="en-US" sz="32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：</a:t>
            </a:r>
            <a:r>
              <a:rPr lang="en-US" sz="32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Round-Robin Adoption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3C1D5B-11AC-48D7-B0A0-63BC88617D6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44500" y="1509612"/>
                <a:ext cx="11008946" cy="5348388"/>
              </a:xfrm>
            </p:spPr>
            <p:txBody>
              <a:bodyPr>
                <a:noAutofit/>
              </a:bodyPr>
              <a:lstStyle/>
              <a:p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In here, we perform adoption steps in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𝑇</m:t>
                    </m:r>
                  </m:oMath>
                </a14:m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Every vertex has maintain a c</a:t>
                </a:r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urrent arc</a:t>
                </a:r>
              </a:p>
              <a:p>
                <a:pPr lvl="1"/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Initially set to the first arc in its adjacency list</a:t>
                </a:r>
              </a:p>
              <a:p>
                <a:pPr marL="457195" lvl="1" indent="0">
                  <a:buNone/>
                </a:pPr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altLang="zh-TW" sz="2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Round-Robin Adoption</a:t>
                </a:r>
                <a:r>
                  <a:rPr lang="zh-TW" altLang="en-US" sz="2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：</a:t>
                </a:r>
                <a:endParaRPr lang="en-US" altLang="zh-TW" sz="24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altLang="zh-TW" sz="10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Scan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</m:oMath>
                </a14:m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’s adjacency list starting from current arc</a:t>
                </a:r>
              </a:p>
              <a:p>
                <a:pPr marL="914395" lvl="1" indent="-457200">
                  <a:buFont typeface="+mj-lt"/>
                  <a:buAutoNum type="alphaLcParenR"/>
                </a:pPr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If we find an admissible arc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𝑢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2"/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Current arc =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𝑢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𝑣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𝑢</m:t>
                    </m:r>
                  </m:oMath>
                </a14:m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914395" lvl="1" indent="-457200">
                  <a:buFont typeface="+mj-lt"/>
                  <a:buAutoNum type="alphaLcParenR"/>
                </a:pPr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If we do not find an admissible arc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𝑢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2"/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Apply </a:t>
                </a:r>
                <a:r>
                  <a:rPr lang="en-US" altLang="zh-TW" sz="2000" b="0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orphan re</a:t>
                </a:r>
                <a:r>
                  <a:rPr lang="en-US" altLang="zh-TW" sz="2000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label operation</a:t>
                </a:r>
                <a:endParaRPr lang="en-US" altLang="zh-TW" sz="2000" b="0" dirty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914395" lvl="1" indent="-457200">
                  <a:buFont typeface="+mj-lt"/>
                  <a:buAutoNum type="alphaLcParenR"/>
                </a:pPr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3C1D5B-11AC-48D7-B0A0-63BC88617D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44500" y="1509612"/>
                <a:ext cx="11008946" cy="5348388"/>
              </a:xfrm>
              <a:blipFill>
                <a:blip r:embed="rId4"/>
                <a:stretch>
                  <a:fillRect l="-923" t="-7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13.mp3">
            <a:hlinkClick r:id="" action="ppaction://media"/>
            <a:extLst>
              <a:ext uri="{FF2B5EF4-FFF2-40B4-BE49-F238E27FC236}">
                <a16:creationId xmlns:a16="http://schemas.microsoft.com/office/drawing/2014/main" id="{80227FC0-F36F-76E9-D223-462DC69392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60394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27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3C1D5B-11AC-48D7-B0A0-63BC88617D6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43523" y="1509612"/>
                <a:ext cx="11008946" cy="591109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altLang="zh-TW" sz="2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Orphan Relabel Operation</a:t>
                </a:r>
                <a:r>
                  <a:rPr lang="zh-TW" altLang="en-US" sz="2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：</a:t>
                </a:r>
                <a:endParaRPr lang="en-US" altLang="zh-TW" sz="24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altLang="zh-TW" sz="10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Scans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’s adjacency list to find a new parent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𝑢</m:t>
                    </m:r>
                  </m:oMath>
                </a14:m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altLang="zh-TW" sz="2000" dirty="0">
                    <a:cs typeface="Segoe UI" panose="020B0502040204020203" pitchFamily="34" charset="0"/>
                  </a:rPr>
                  <a:t>V</a:t>
                </a:r>
                <a:r>
                  <a:rPr lang="en-US" altLang="zh-TW" sz="2000" b="0" dirty="0">
                    <a:cs typeface="Segoe UI" panose="020B0502040204020203" pitchFamily="34" charset="0"/>
                  </a:rPr>
                  <a:t>ertex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𝑢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qualifies to be a parent if</a:t>
                </a:r>
              </a:p>
              <a:p>
                <a:pPr marL="1371591" lvl="2" indent="-457200">
                  <a:buFont typeface="+mj-lt"/>
                  <a:buAutoNum type="arabicParenR"/>
                </a:pPr>
                <a:r>
                  <a:rPr lang="en-US" altLang="zh-TW" sz="2000" b="0" dirty="0">
                    <a:cs typeface="Segoe UI" panose="020B0502040204020203" pitchFamily="34" charset="0"/>
                  </a:rPr>
                  <a:t>vertex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𝑢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has the minimum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𝑡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𝑢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1371591" lvl="2" indent="-457200">
                  <a:buFont typeface="+mj-lt"/>
                  <a:buAutoNum type="arabicParenR"/>
                </a:pPr>
                <a:r>
                  <a:rPr lang="en-US" altLang="zh-TW" sz="2000" dirty="0">
                    <a:cs typeface="Segoe UI" panose="020B0502040204020203" pitchFamily="34" charset="0"/>
                  </a:rPr>
                  <a:t>In forward phase,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𝑢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&lt;</m:t>
                    </m:r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; </a:t>
                </a:r>
                <a:r>
                  <a:rPr lang="en-US" altLang="zh-TW" sz="2000" dirty="0">
                    <a:cs typeface="Segoe UI" panose="020B0502040204020203" pitchFamily="34" charset="0"/>
                  </a:rPr>
                  <a:t>In reverse phase,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𝑢</m:t>
                        </m:r>
                      </m:e>
                    </m:d>
                    <m:r>
                      <a:rPr lang="en-US" altLang="zh-TW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≤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1371591" lvl="2" indent="-457200">
                  <a:buFont typeface="+mj-lt"/>
                  <a:buAutoNum type="alphaLcParenR"/>
                </a:pPr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3C1D5B-11AC-48D7-B0A0-63BC88617D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43523" y="1509612"/>
                <a:ext cx="11008946" cy="5911095"/>
              </a:xfrm>
              <a:blipFill>
                <a:blip r:embed="rId4"/>
                <a:stretch>
                  <a:fillRect l="-923" t="-8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11219962" cy="64008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Orphan Relabel Operation</a:t>
            </a:r>
            <a:r>
              <a:rPr lang="zh-TW" altLang="en-US" sz="32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</a:t>
            </a:r>
            <a:r>
              <a:rPr lang="en-US" sz="32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(1/2)</a:t>
            </a:r>
          </a:p>
        </p:txBody>
      </p:sp>
      <p:pic>
        <p:nvPicPr>
          <p:cNvPr id="4" name="14.mp3">
            <a:hlinkClick r:id="" action="ppaction://media"/>
            <a:extLst>
              <a:ext uri="{FF2B5EF4-FFF2-40B4-BE49-F238E27FC236}">
                <a16:creationId xmlns:a16="http://schemas.microsoft.com/office/drawing/2014/main" id="{724C2939-D7F6-2A89-924B-D3DD60BA49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1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3C1D5B-11AC-48D7-B0A0-63BC88617D6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43523" y="1509612"/>
                <a:ext cx="11008946" cy="591109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altLang="zh-TW" sz="2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Orphan Relabel Operation</a:t>
                </a:r>
                <a:r>
                  <a:rPr lang="zh-TW" altLang="en-US" sz="2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：</a:t>
                </a:r>
                <a:endParaRPr lang="en-US" altLang="zh-TW" sz="24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altLang="zh-TW" sz="1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indent="-457200">
                  <a:buFont typeface="+mj-lt"/>
                  <a:buAutoNum type="arabicPeriod" startAt="2"/>
                </a:pPr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Check if there is a node </a:t>
                </a:r>
                <a14:m>
                  <m:oMath xmlns:m="http://schemas.openxmlformats.org/officeDocument/2006/math">
                    <m:r>
                      <a:rPr lang="en-US" altLang="zh-TW" sz="200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𝑢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that qualifies to be a parent</a:t>
                </a:r>
              </a:p>
              <a:p>
                <a:pPr lvl="1"/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If there is a node </a:t>
                </a:r>
                <a14:m>
                  <m:oMath xmlns:m="http://schemas.openxmlformats.org/officeDocument/2006/math">
                    <m:r>
                      <a:rPr lang="en-US" altLang="zh-TW" sz="200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𝑢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lvl="2"/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TW" sz="200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𝑢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be the first vertex along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’s adjacency list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𝑣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𝑢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𝑣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𝑢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+1</m:t>
                    </m:r>
                  </m:oMath>
                </a14:m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2"/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Every vertex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need to do </a:t>
                </a:r>
                <a:r>
                  <a:rPr lang="en-US" altLang="zh-TW" sz="2000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adoption steps</a:t>
                </a:r>
              </a:p>
              <a:p>
                <a:pPr lvl="1"/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If there isn’t a node </a:t>
                </a:r>
                <a14:m>
                  <m:oMath xmlns:m="http://schemas.openxmlformats.org/officeDocument/2006/math">
                    <m:r>
                      <a:rPr lang="en-US" altLang="zh-TW" sz="200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𝑢</m:t>
                    </m:r>
                  </m:oMath>
                </a14:m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1371591" lvl="2" indent="-457200">
                  <a:buFont typeface="+mj-lt"/>
                  <a:buAutoNum type="alphaLcParenR"/>
                </a:pPr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𝑣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make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a free vertex</a:t>
                </a:r>
              </a:p>
              <a:p>
                <a:pPr marL="1371591" lvl="2" indent="-457200">
                  <a:buFont typeface="+mj-lt"/>
                  <a:buAutoNum type="alphaLcParenR"/>
                </a:pPr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𝑣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&gt;0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add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𝑆</m:t>
                    </m:r>
                  </m:oMath>
                </a14:m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indent="-457200">
                  <a:buFont typeface="+mj-lt"/>
                  <a:buAutoNum type="arabicPeriod" startAt="2"/>
                </a:pPr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is active, then make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inactive</a:t>
                </a:r>
              </a:p>
              <a:p>
                <a:pPr marL="1371591" lvl="2" indent="-457200">
                  <a:buFont typeface="+mj-lt"/>
                  <a:buAutoNum type="alphaLcParenR"/>
                </a:pPr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1371591" lvl="2" indent="-457200">
                  <a:buFont typeface="+mj-lt"/>
                  <a:buAutoNum type="alphaLcParenR"/>
                </a:pPr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3C1D5B-11AC-48D7-B0A0-63BC88617D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43523" y="1509612"/>
                <a:ext cx="11008946" cy="5911095"/>
              </a:xfrm>
              <a:blipFill>
                <a:blip r:embed="rId4"/>
                <a:stretch>
                  <a:fillRect l="-923" t="-8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11219962" cy="640080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Orphan Relabel Operation</a:t>
            </a:r>
            <a:r>
              <a:rPr lang="zh-TW" altLang="en-US" sz="32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</a:t>
            </a:r>
            <a:r>
              <a:rPr lang="en-US" altLang="zh-TW" sz="32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(2/2)</a:t>
            </a:r>
            <a:endParaRPr lang="en-US" sz="32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4" name="15.mp3">
            <a:hlinkClick r:id="" action="ppaction://media"/>
            <a:extLst>
              <a:ext uri="{FF2B5EF4-FFF2-40B4-BE49-F238E27FC236}">
                <a16:creationId xmlns:a16="http://schemas.microsoft.com/office/drawing/2014/main" id="{8EA86A98-C976-F1B0-FB57-FCE36B5DC0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42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3C1D5B-11AC-48D7-B0A0-63BC88617D6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43523" y="1509612"/>
                <a:ext cx="11008946" cy="5911095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𝐵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zh-TW" alt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：</a:t>
                </a:r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 bucket with each distance label</a:t>
                </a:r>
              </a:p>
              <a:p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In here, we perform three-pass adoption in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𝑇</m:t>
                    </m:r>
                  </m:oMath>
                </a14:m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Have two round</a:t>
                </a:r>
              </a:p>
              <a:p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First round</a:t>
                </a:r>
              </a:p>
              <a:p>
                <a:pPr marL="914395" lvl="1" indent="-457200">
                  <a:buFont typeface="+mj-lt"/>
                  <a:buAutoNum type="arabicPeriod"/>
                </a:pPr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Check every orphan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</m:oMath>
                </a14:m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in ascending order</a:t>
                </a:r>
              </a:p>
              <a:p>
                <a:pPr marL="914395" lvl="1" indent="-457200">
                  <a:buFont typeface="+mj-lt"/>
                  <a:buAutoNum type="arabicPeriod"/>
                </a:pPr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Scan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</m:oMath>
                </a14:m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’s adjacency list from current arc and stop when we find residual arc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𝑢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𝑢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𝑣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−1</m:t>
                    </m:r>
                  </m:oMath>
                </a14:m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1371591" lvl="2" indent="-457200">
                  <a:buFont typeface="+mj-lt"/>
                  <a:buAutoNum type="alphaLcParenR"/>
                </a:pPr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If we found such vertex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𝑢</m:t>
                    </m:r>
                  </m:oMath>
                </a14:m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𝑣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𝑢</m:t>
                    </m:r>
                  </m:oMath>
                </a14:m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3"/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Current arc =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𝑢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1371591" lvl="2" indent="-457200">
                  <a:buFont typeface="+mj-lt"/>
                  <a:buAutoNum type="alphaLcParenR"/>
                </a:pPr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If we do not found such vertex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𝑢</m:t>
                    </m:r>
                  </m:oMath>
                </a14:m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3"/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Remove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</m:oMath>
                </a14:m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𝑇</m:t>
                    </m:r>
                  </m:oMath>
                </a14:m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3"/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Put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</m:oMath>
                </a14:m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in bucket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𝑣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+1</m:t>
                    </m:r>
                  </m:oMath>
                </a14:m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3"/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Make the children of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</m:oMath>
                </a14:m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𝑇</m:t>
                    </m:r>
                  </m:oMath>
                </a14:m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orphans</a:t>
                </a:r>
              </a:p>
              <a:p>
                <a:pPr marL="1371591" lvl="2" indent="-457200">
                  <a:buFont typeface="+mj-lt"/>
                  <a:buAutoNum type="alphaLcParenR"/>
                </a:pPr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914395" lvl="1" indent="-457200">
                  <a:buFont typeface="+mj-lt"/>
                  <a:buAutoNum type="arabicPeriod"/>
                </a:pPr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1371591" lvl="2" indent="-457200">
                  <a:buFont typeface="+mj-lt"/>
                  <a:buAutoNum type="alphaLcParenR"/>
                </a:pPr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3C1D5B-11AC-48D7-B0A0-63BC88617D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43523" y="1509612"/>
                <a:ext cx="11008946" cy="5911095"/>
              </a:xfrm>
              <a:blipFill>
                <a:blip r:embed="rId4"/>
                <a:stretch>
                  <a:fillRect l="-577" t="-6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11219962" cy="64008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Adoption Steps：</a:t>
            </a:r>
            <a:r>
              <a:rPr lang="en-US" altLang="zh-TW" sz="32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Three-Pass Adoption</a:t>
            </a:r>
            <a:endParaRPr lang="en-US" sz="32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4" name="16.mp3">
            <a:hlinkClick r:id="" action="ppaction://media"/>
            <a:extLst>
              <a:ext uri="{FF2B5EF4-FFF2-40B4-BE49-F238E27FC236}">
                <a16:creationId xmlns:a16="http://schemas.microsoft.com/office/drawing/2014/main" id="{53D3BB2C-34EE-63B8-C14E-63149F7879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09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3C1D5B-11AC-48D7-B0A0-63BC88617D6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43523" y="1509612"/>
                <a:ext cx="11008946" cy="5911095"/>
              </a:xfrm>
            </p:spPr>
            <p:txBody>
              <a:bodyPr>
                <a:noAutofit/>
              </a:bodyPr>
              <a:lstStyle/>
              <a:p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Second round</a:t>
                </a:r>
              </a:p>
              <a:p>
                <a:pPr marL="914395" lvl="1" indent="-457200">
                  <a:buFont typeface="+mj-lt"/>
                  <a:buAutoNum type="arabicPeriod"/>
                </a:pPr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Check every orphan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</m:oMath>
                </a14:m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in bucket</a:t>
                </a:r>
              </a:p>
              <a:p>
                <a:pPr marL="914395" lvl="1" indent="-457200">
                  <a:buFont typeface="+mj-lt"/>
                  <a:buAutoNum type="arabicPeriod"/>
                </a:pPr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</m:oMath>
                </a14:m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is second pass</a:t>
                </a:r>
              </a:p>
              <a:p>
                <a:pPr lvl="2"/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Perform </a:t>
                </a:r>
                <a:r>
                  <a:rPr lang="en-US" altLang="zh-TW" sz="2000" b="0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orphan relabel operation</a:t>
                </a:r>
              </a:p>
              <a:p>
                <a:pPr lvl="2"/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</m:oMath>
                </a14:m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finds a potential parent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𝑢</m:t>
                    </m:r>
                  </m:oMath>
                </a14:m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𝑇</m:t>
                    </m:r>
                  </m:oMath>
                </a14:m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move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</m:oMath>
                </a14:m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𝑢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+1</m:t>
                    </m:r>
                  </m:oMath>
                </a14:m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2"/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</m:oMath>
                </a14:m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do not finds a potential parent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𝑢</m:t>
                    </m:r>
                  </m:oMath>
                </a14:m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𝑇</m:t>
                    </m:r>
                  </m:oMath>
                </a14:m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</m:oMath>
                </a14:m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remains free</a:t>
                </a:r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914395" lvl="1" indent="-457200">
                  <a:buFont typeface="+mj-lt"/>
                  <a:buAutoNum type="arabicPeriod"/>
                </a:pPr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</m:oMath>
                </a14:m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is </a:t>
                </a:r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third</a:t>
                </a:r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pass</a:t>
                </a:r>
              </a:p>
              <a:p>
                <a:pPr marL="1371591" lvl="2" indent="-457200">
                  <a:buFont typeface="+mj-lt"/>
                  <a:buAutoNum type="arabicParenR"/>
                </a:pPr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We are guaranteed to f</a:t>
                </a:r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ind a parent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𝑢</m:t>
                    </m:r>
                  </m:oMath>
                </a14:m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𝑇</m:t>
                    </m:r>
                  </m:oMath>
                </a14:m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for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𝑢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𝐵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𝑣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−1</m:t>
                    </m:r>
                  </m:oMath>
                </a14:m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𝑢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is residual</a:t>
                </a:r>
              </a:p>
              <a:p>
                <a:pPr lvl="3"/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Set current arc =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𝑢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 at the end of the scan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𝑣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𝑢</m:t>
                    </m:r>
                  </m:oMath>
                </a14:m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𝑣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𝐵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1371591" lvl="2" indent="-457200">
                  <a:buFont typeface="+mj-lt"/>
                  <a:buAutoNum type="arabicParenR"/>
                </a:pPr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Applies to every neighbor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𝑊</m:t>
                    </m:r>
                  </m:oMath>
                </a14:m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residual and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</m:oMath>
                </a14:m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either free of in bucket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𝐵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&gt;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𝐵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𝑣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+1</m:t>
                    </m:r>
                  </m:oMath>
                </a14:m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3"/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Put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</m:oMath>
                </a14:m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in bucket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𝐵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𝑣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+1</m:t>
                    </m:r>
                  </m:oMath>
                </a14:m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and remove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</m:oMath>
                </a14:m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from the other buckets</a:t>
                </a:r>
              </a:p>
              <a:p>
                <a:pPr marL="914395" lvl="1" indent="-457200">
                  <a:buFont typeface="+mj-lt"/>
                  <a:buAutoNum type="arabicPeriod"/>
                </a:pPr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914395" lvl="1" indent="-457200">
                  <a:buFont typeface="+mj-lt"/>
                  <a:buAutoNum type="arabicPeriod"/>
                </a:pPr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914395" lvl="1" indent="-457200">
                  <a:buFont typeface="+mj-lt"/>
                  <a:buAutoNum type="arabicPeriod"/>
                </a:pPr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1371591" lvl="2" indent="-457200">
                  <a:buFont typeface="+mj-lt"/>
                  <a:buAutoNum type="alphaLcParenR"/>
                </a:pPr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3C1D5B-11AC-48D7-B0A0-63BC88617D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43523" y="1509612"/>
                <a:ext cx="11008946" cy="5911095"/>
              </a:xfrm>
              <a:blipFill>
                <a:blip r:embed="rId4"/>
                <a:stretch>
                  <a:fillRect l="-577" t="-6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11219962" cy="640080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Adoption Steps：Three-Pass Adoption</a:t>
            </a:r>
            <a:endParaRPr lang="en-US" sz="32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4" name="17.mp3">
            <a:hlinkClick r:id="" action="ppaction://media"/>
            <a:extLst>
              <a:ext uri="{FF2B5EF4-FFF2-40B4-BE49-F238E27FC236}">
                <a16:creationId xmlns:a16="http://schemas.microsoft.com/office/drawing/2014/main" id="{0E4919A6-8085-9B9F-B554-58C32E26C7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60394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72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6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3C1D5B-11AC-48D7-B0A0-63BC88617D6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43523" y="1509612"/>
                <a:ext cx="11008946" cy="5911095"/>
              </a:xfrm>
            </p:spPr>
            <p:txBody>
              <a:bodyPr>
                <a:noAutofit/>
              </a:bodyPr>
              <a:lstStyle/>
              <a:p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After computing the max flow of the network, the capacity of some arcs change and we must recompute the max flow as fast as possible</a:t>
                </a:r>
              </a:p>
              <a:p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Using EIBFS is better then IBFS</a:t>
                </a:r>
              </a:p>
              <a:p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Payoff</a:t>
                </a:r>
                <a:r>
                  <a:rPr lang="zh-TW" altLang="en-US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：</a:t>
                </a:r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reset the forest every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work</a:t>
                </a:r>
              </a:p>
              <a:p>
                <a:pPr marL="0" indent="0">
                  <a:buNone/>
                </a:pPr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altLang="zh-TW" sz="2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Procedure</a:t>
                </a:r>
                <a:r>
                  <a:rPr lang="zh-TW" altLang="en-US" sz="2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：</a:t>
                </a:r>
                <a:endParaRPr lang="en-US" altLang="zh-TW" sz="24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altLang="zh-TW" sz="1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Restore the invariants that were violated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After fix the violations, run EIBFS normally with the previous residual flow and forests</a:t>
                </a:r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914395" lvl="1" indent="-457200">
                  <a:buFont typeface="+mj-lt"/>
                  <a:buAutoNum type="arabicPeriod"/>
                </a:pPr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1371591" lvl="2" indent="-457200">
                  <a:buFont typeface="+mj-lt"/>
                  <a:buAutoNum type="alphaLcParenR"/>
                </a:pPr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3C1D5B-11AC-48D7-B0A0-63BC88617D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43523" y="1509612"/>
                <a:ext cx="11008946" cy="5911095"/>
              </a:xfrm>
              <a:blipFill>
                <a:blip r:embed="rId4"/>
                <a:stretch>
                  <a:fillRect l="-923" t="-6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11219962" cy="64008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Dynamic Setting</a:t>
            </a:r>
          </a:p>
        </p:txBody>
      </p:sp>
      <p:pic>
        <p:nvPicPr>
          <p:cNvPr id="4" name="18.mp3">
            <a:hlinkClick r:id="" action="ppaction://media"/>
            <a:extLst>
              <a:ext uri="{FF2B5EF4-FFF2-40B4-BE49-F238E27FC236}">
                <a16:creationId xmlns:a16="http://schemas.microsoft.com/office/drawing/2014/main" id="{96C25518-4EA0-C8E5-35C3-6B3BF23E1C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60394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3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8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3523" y="1509612"/>
            <a:ext cx="11008946" cy="5911095"/>
          </a:xfrm>
        </p:spPr>
        <p:txBody>
          <a:bodyPr>
            <a:noAutofit/>
          </a:bodyPr>
          <a:lstStyle/>
          <a:p>
            <a:r>
              <a:rPr lang="en-US" altLang="zh-TW" sz="2000" b="0" dirty="0">
                <a:latin typeface="Segoe UI" panose="020B0502040204020203" pitchFamily="34" charset="0"/>
                <a:cs typeface="Segoe UI" panose="020B0502040204020203" pitchFamily="34" charset="0"/>
              </a:rPr>
              <a:t>Same as IBFS</a:t>
            </a:r>
          </a:p>
          <a:p>
            <a:r>
              <a:rPr lang="en-US" altLang="zh-TW" sz="2000" b="0" dirty="0">
                <a:latin typeface="Segoe UI" panose="020B0502040204020203" pitchFamily="34" charset="0"/>
                <a:cs typeface="Segoe UI" panose="020B0502040204020203" pitchFamily="34" charset="0"/>
              </a:rPr>
              <a:t>Three types of operations</a:t>
            </a:r>
          </a:p>
          <a:p>
            <a:pPr marL="914395" lvl="1" indent="-457200">
              <a:buFont typeface="+mj-lt"/>
              <a:buAutoNum type="arabicPeriod"/>
            </a:pPr>
            <a:r>
              <a:rPr lang="en-US" altLang="zh-TW" sz="2000" dirty="0">
                <a:latin typeface="Segoe UI" panose="020B0502040204020203" pitchFamily="34" charset="0"/>
                <a:cs typeface="Segoe UI" panose="020B0502040204020203" pitchFamily="34" charset="0"/>
              </a:rPr>
              <a:t>Adoption steps</a:t>
            </a:r>
          </a:p>
          <a:p>
            <a:pPr marL="914395" lvl="1" indent="-457200">
              <a:buFont typeface="+mj-lt"/>
              <a:buAutoNum type="arabicPeriod"/>
            </a:pPr>
            <a:r>
              <a:rPr lang="en-US" altLang="zh-TW" sz="2000" b="0" dirty="0">
                <a:latin typeface="Segoe UI" panose="020B0502040204020203" pitchFamily="34" charset="0"/>
                <a:cs typeface="Segoe UI" panose="020B0502040204020203" pitchFamily="34" charset="0"/>
              </a:rPr>
              <a:t>Growth steps with augmentations</a:t>
            </a:r>
          </a:p>
          <a:p>
            <a:pPr marL="914395" lvl="1" indent="-457200">
              <a:buFont typeface="+mj-lt"/>
              <a:buAutoNum type="arabicPeriod"/>
            </a:pPr>
            <a:r>
              <a:rPr lang="en-US" altLang="zh-TW" sz="2000" b="0" dirty="0">
                <a:latin typeface="Segoe UI" panose="020B0502040204020203" pitchFamily="34" charset="0"/>
                <a:cs typeface="Segoe UI" panose="020B0502040204020203" pitchFamily="34" charset="0"/>
              </a:rPr>
              <a:t>Growth steps without augmentations</a:t>
            </a:r>
            <a:endParaRPr lang="en-US" altLang="zh-TW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371591" lvl="2" indent="-457200">
              <a:buFont typeface="+mj-lt"/>
              <a:buAutoNum type="alphaLcParenR"/>
            </a:pPr>
            <a:endParaRPr lang="en-US" altLang="zh-TW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sz="2000" b="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zh-TW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endParaRPr lang="en-US" altLang="zh-TW" sz="2000" b="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zh-TW" sz="2000" b="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zh-TW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endParaRPr lang="en-US" altLang="zh-TW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zh-TW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zh-TW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zh-TW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zh-TW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zh-TW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11219962" cy="64008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Complexity of Excesses IBFS (1/5)</a:t>
            </a:r>
          </a:p>
        </p:txBody>
      </p:sp>
      <p:pic>
        <p:nvPicPr>
          <p:cNvPr id="4" name="19.mp3">
            <a:hlinkClick r:id="" action="ppaction://media"/>
            <a:extLst>
              <a:ext uri="{FF2B5EF4-FFF2-40B4-BE49-F238E27FC236}">
                <a16:creationId xmlns:a16="http://schemas.microsoft.com/office/drawing/2014/main" id="{31BDA226-4B7B-53B6-350A-46DD65DF25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42077" y="60394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66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Notation</a:t>
            </a:r>
            <a:r>
              <a:rPr lang="zh-TW" altLang="en-US" sz="32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</a:t>
            </a:r>
            <a:r>
              <a:rPr lang="en-US" sz="32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(1/2)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3C1D5B-11AC-48D7-B0A0-63BC88617D6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44500" y="1509612"/>
                <a:ext cx="9731131" cy="3977640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𝐺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𝐸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：input direct graph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：</m:t>
                    </m:r>
                  </m:oMath>
                </a14:m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source, sink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𝑢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：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capacity function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：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feasible flow</a:t>
                </a:r>
              </a:p>
              <a:p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Capacity constraints</a:t>
                </a:r>
                <a:r>
                  <a:rPr lang="zh-TW" alt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：</a:t>
                </a:r>
                <a:r>
                  <a:rPr lang="en-US" altLang="zh-TW" sz="2000" b="0" dirty="0"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)≤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𝑢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Conservation constraints</a:t>
                </a:r>
                <a:r>
                  <a:rPr lang="zh-TW" alt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：</a:t>
                </a:r>
                <a:r>
                  <a:rPr lang="en-US" altLang="zh-TW" sz="2000" b="0" dirty="0"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∑</m:t>
                        </m:r>
                      </m:e>
                      <m:sub>
                        <m:d>
                          <m:d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𝑢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𝑣</m:t>
                            </m:r>
                          </m:e>
                        </m:d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∈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𝐸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𝑢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altLang="zh-TW" sz="2000" dirty="0"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=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∑</m:t>
                        </m:r>
                      </m:e>
                      <m:sub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𝑣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</m:d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∈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𝐸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sub>
                    </m:sSub>
                    <m:r>
                      <a:rPr lang="en-US" altLang="zh-TW" sz="20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=(</m:t>
                    </m:r>
                    <m:r>
                      <a:rPr lang="en-US" altLang="zh-TW" sz="20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  <m:r>
                      <a:rPr lang="en-US" altLang="zh-TW" sz="20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𝐸</m:t>
                        </m:r>
                      </m:e>
                      <m:sub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sub>
                    </m:sSub>
                    <m:r>
                      <a:rPr lang="en-US" altLang="zh-TW" sz="20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：residual graph</a:t>
                </a: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3C1D5B-11AC-48D7-B0A0-63BC88617D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44500" y="1509612"/>
                <a:ext cx="9731131" cy="3977640"/>
              </a:xfrm>
              <a:blipFill>
                <a:blip r:embed="rId4"/>
                <a:stretch>
                  <a:fillRect l="-522" t="-9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2 (online-audio-converter.com).mp3">
            <a:hlinkClick r:id="" action="ppaction://media"/>
            <a:extLst>
              <a:ext uri="{FF2B5EF4-FFF2-40B4-BE49-F238E27FC236}">
                <a16:creationId xmlns:a16="http://schemas.microsoft.com/office/drawing/2014/main" id="{0FC94311-04FA-5B86-D910-784F4EA7AC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3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3C1D5B-11AC-48D7-B0A0-63BC88617D6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43523" y="1509612"/>
                <a:ext cx="11008946" cy="591109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altLang="zh-TW" sz="2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Growth steps without augmentations</a:t>
                </a:r>
              </a:p>
              <a:p>
                <a:pPr marL="0" indent="0">
                  <a:buNone/>
                </a:pPr>
                <a:endParaRPr lang="en-US" altLang="zh-TW" sz="1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become inactive once the scan of its arcs is done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become active again only when its label increases</a:t>
                </a:r>
              </a:p>
              <a:p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Thus every arc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𝑢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scanned during growth step charges the distance label at most once</a:t>
                </a:r>
              </a:p>
              <a:p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At most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−1</m:t>
                    </m:r>
                  </m:oMath>
                </a14:m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different label value for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𝑆</m:t>
                    </m:r>
                  </m:oMath>
                </a14:m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𝑇</m:t>
                    </m:r>
                  </m:oMath>
                </a14:m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altLang="zh-TW" sz="2000" dirty="0">
                    <a:cs typeface="Segoe UI" panose="020B0502040204020203" pitchFamily="34" charset="0"/>
                  </a:rPr>
                  <a:t>T</a:t>
                </a:r>
                <a:r>
                  <a:rPr lang="en-US" altLang="zh-TW" sz="2000" b="0" dirty="0">
                    <a:cs typeface="Segoe UI" panose="020B0502040204020203" pitchFamily="34" charset="0"/>
                  </a:rPr>
                  <a:t>ime</a:t>
                </a:r>
                <a:r>
                  <a:rPr lang="zh-TW" altLang="en-US" sz="2000" b="0" dirty="0">
                    <a:cs typeface="Segoe UI" panose="020B0502040204020203" pitchFamily="34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∑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𝑑𝑒𝑔𝑟𝑒𝑒</m:t>
                        </m:r>
                        <m:d>
                          <m:d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𝑣</m:t>
                            </m:r>
                          </m:e>
                        </m:d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∙</m:t>
                        </m:r>
                        <m:d>
                          <m:d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−1</m:t>
                            </m:r>
                          </m:e>
                        </m:d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altLang="zh-TW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r>
                      <a:rPr lang="en-US" altLang="zh-TW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altLang="zh-TW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𝑛𝑚</m:t>
                    </m:r>
                    <m:r>
                      <a:rPr lang="en-US" altLang="zh-TW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altLang="zh-TW" sz="2000" b="0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en-US" altLang="zh-TW" sz="2000" dirty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3C1D5B-11AC-48D7-B0A0-63BC88617D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43523" y="1509612"/>
                <a:ext cx="11008946" cy="5911095"/>
              </a:xfrm>
              <a:blipFill>
                <a:blip r:embed="rId4"/>
                <a:stretch>
                  <a:fillRect l="-923" t="-8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11219962" cy="64008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Complexity of Excesses IBFS (2/5)</a:t>
            </a:r>
          </a:p>
        </p:txBody>
      </p:sp>
      <p:pic>
        <p:nvPicPr>
          <p:cNvPr id="4" name="20.mp3">
            <a:hlinkClick r:id="" action="ppaction://media"/>
            <a:extLst>
              <a:ext uri="{FF2B5EF4-FFF2-40B4-BE49-F238E27FC236}">
                <a16:creationId xmlns:a16="http://schemas.microsoft.com/office/drawing/2014/main" id="{52433F84-9BBD-169D-6730-B57E94F7F9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82131" y="60394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0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3C1D5B-11AC-48D7-B0A0-63BC88617D6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43523" y="1509612"/>
                <a:ext cx="11008946" cy="591109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altLang="zh-TW" sz="2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Adoption steps</a:t>
                </a:r>
              </a:p>
              <a:p>
                <a:pPr marL="0" indent="0">
                  <a:buNone/>
                </a:pPr>
                <a:endParaRPr lang="en-US" altLang="zh-TW" sz="1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After every orphan relabels,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𝑠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𝑡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increase and can’t decrease afterward</a:t>
                </a:r>
              </a:p>
              <a:p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</a:t>
                </a:r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very arc charges each label at most twice</a:t>
                </a:r>
              </a:p>
              <a:p>
                <a:pPr lvl="1"/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Once in an orphan scan</a:t>
                </a:r>
              </a:p>
              <a:p>
                <a:pPr lvl="1"/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Once in an orphan </a:t>
                </a:r>
                <a:r>
                  <a:rPr lang="en-US" altLang="zh-TW" sz="2000" b="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re</a:t>
                </a:r>
                <a:r>
                  <a:rPr lang="en-US" altLang="zh-TW" sz="20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lebel</a:t>
                </a:r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Since there are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r>
                      <a:rPr lang="en-US" altLang="zh-TW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altLang="zh-TW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  <m:r>
                      <a:rPr lang="en-US" altLang="zh-TW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altLang="zh-TW" sz="2000" b="0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labels</a:t>
                </a:r>
              </a:p>
              <a:p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Time =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r>
                      <a:rPr lang="en-US" altLang="zh-TW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altLang="zh-TW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𝑛𝑚</m:t>
                    </m:r>
                    <m:r>
                      <a:rPr lang="en-US" altLang="zh-TW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altLang="zh-TW" sz="2000" b="0" dirty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3C1D5B-11AC-48D7-B0A0-63BC88617D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43523" y="1509612"/>
                <a:ext cx="11008946" cy="5911095"/>
              </a:xfrm>
              <a:blipFill>
                <a:blip r:embed="rId4"/>
                <a:stretch>
                  <a:fillRect l="-923" t="-8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11219962" cy="64008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Complexity of Excesses IBFS (3/5)</a:t>
            </a:r>
          </a:p>
        </p:txBody>
      </p:sp>
      <p:pic>
        <p:nvPicPr>
          <p:cNvPr id="4" name="21.mp3">
            <a:hlinkClick r:id="" action="ppaction://media"/>
            <a:extLst>
              <a:ext uri="{FF2B5EF4-FFF2-40B4-BE49-F238E27FC236}">
                <a16:creationId xmlns:a16="http://schemas.microsoft.com/office/drawing/2014/main" id="{F98505C7-9CF1-8A2F-8D21-B77678818B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18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3C1D5B-11AC-48D7-B0A0-63BC88617D6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43523" y="1509612"/>
                <a:ext cx="11008946" cy="591109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altLang="zh-TW" sz="2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Growth steps with augmentations</a:t>
                </a:r>
              </a:p>
              <a:p>
                <a:pPr marL="0" indent="0">
                  <a:buNone/>
                </a:pPr>
                <a:endParaRPr lang="en-US" altLang="zh-TW" sz="1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Scanning arcs of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</m:oMath>
                </a14:m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to find the arc to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𝑇</m:t>
                    </m:r>
                  </m:oMath>
                </a14:m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Since we remember the arc used in last augmentation</a:t>
                </a:r>
              </a:p>
              <a:p>
                <a:pPr lvl="1"/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An arc of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is scanned once per activation of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</m:oMath>
                </a14:m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Time complexity analysis similar to growth step without augmentation</a:t>
                </a:r>
                <a:r>
                  <a:rPr lang="zh-TW" alt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：</a:t>
                </a:r>
                <a:r>
                  <a:rPr lang="en-US" altLang="zh-TW" sz="2000" b="0" dirty="0"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r>
                      <a:rPr lang="en-US" altLang="zh-TW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altLang="zh-TW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𝑛𝑚</m:t>
                    </m:r>
                    <m:r>
                      <a:rPr lang="en-US" altLang="zh-TW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altLang="zh-TW" sz="2000" b="0" dirty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Performing the augmentation</a:t>
                </a:r>
              </a:p>
              <a:p>
                <a:pPr lvl="1"/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Work per augmentation</a:t>
                </a:r>
                <a:r>
                  <a:rPr lang="zh-TW" altLang="en-US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：</a:t>
                </a:r>
                <a:r>
                  <a:rPr lang="en-US" altLang="zh-TW" sz="2000" b="0" dirty="0"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r>
                      <a:rPr lang="en-US" altLang="zh-TW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altLang="zh-TW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  <m:r>
                      <a:rPr lang="en-US" altLang="zh-TW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altLang="zh-TW" sz="2000" b="0" dirty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 saturation of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𝑢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charges the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𝑠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𝑢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at most once</a:t>
                </a:r>
              </a:p>
              <a:p>
                <a:pPr lvl="1"/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At most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−1</m:t>
                    </m:r>
                  </m:oMath>
                </a14:m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distinct label value</a:t>
                </a:r>
              </a:p>
              <a:p>
                <a:pPr lvl="1"/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Total number of such charges is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r>
                      <a:rPr lang="en-US" altLang="zh-TW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altLang="zh-TW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𝑛𝑚</m:t>
                    </m:r>
                    <m:r>
                      <a:rPr lang="en-US" altLang="zh-TW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altLang="zh-TW" sz="2000" b="0" dirty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An augmentation during a growth of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takes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r>
                      <a:rPr lang="en-US" altLang="zh-TW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altLang="zh-TW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  <m:r>
                      <a:rPr lang="en-US" altLang="zh-TW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altLang="zh-TW" sz="2000" b="0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time</a:t>
                </a:r>
              </a:p>
              <a:p>
                <a:pPr lvl="1"/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Total =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r>
                      <a:rPr lang="en-US" altLang="zh-TW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p>
                      <m:sSupPr>
                        <m:ctrlPr>
                          <a:rPr lang="en-US" altLang="zh-TW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e>
                      <m:sup>
                        <m:r>
                          <a:rPr lang="en-US" altLang="zh-TW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altLang="zh-TW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𝑚</m:t>
                    </m:r>
                    <m:r>
                      <a:rPr lang="en-US" altLang="zh-TW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altLang="zh-TW" sz="2000" b="0" dirty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3C1D5B-11AC-48D7-B0A0-63BC88617D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43523" y="1509612"/>
                <a:ext cx="11008946" cy="5911095"/>
              </a:xfrm>
              <a:blipFill>
                <a:blip r:embed="rId4"/>
                <a:stretch>
                  <a:fillRect l="-923" t="-8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11219962" cy="64008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Complexity of Excesses IBFS (4/5)</a:t>
            </a:r>
          </a:p>
        </p:txBody>
      </p:sp>
      <p:pic>
        <p:nvPicPr>
          <p:cNvPr id="4" name="22.mp3">
            <a:hlinkClick r:id="" action="ppaction://media"/>
            <a:extLst>
              <a:ext uri="{FF2B5EF4-FFF2-40B4-BE49-F238E27FC236}">
                <a16:creationId xmlns:a16="http://schemas.microsoft.com/office/drawing/2014/main" id="{94E3DC0D-C64D-9ACC-6B2C-625170980D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60394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8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3C1D5B-11AC-48D7-B0A0-63BC88617D6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43523" y="1509612"/>
                <a:ext cx="11008946" cy="5911095"/>
              </a:xfrm>
            </p:spPr>
            <p:txBody>
              <a:bodyPr>
                <a:noAutofit/>
              </a:bodyPr>
              <a:lstStyle/>
              <a:p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Excesses IBFS </a:t>
                </a:r>
                <a:r>
                  <a:rPr lang="en-US" altLang="zh-TW" sz="20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runs in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r>
                      <a:rPr lang="en-US" altLang="zh-TW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p>
                      <m:sSupPr>
                        <m:ctrlPr>
                          <a:rPr lang="en-US" altLang="zh-TW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e>
                      <m:sup>
                        <m:r>
                          <a:rPr lang="en-US" altLang="zh-TW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altLang="zh-TW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𝑚</m:t>
                    </m:r>
                    <m:r>
                      <a:rPr lang="en-US" altLang="zh-TW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altLang="zh-TW" sz="2000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zh-TW" sz="20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time</a:t>
                </a:r>
              </a:p>
              <a:p>
                <a:r>
                  <a:rPr lang="en-US" altLang="zh-TW" sz="20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Can be improved to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r>
                      <a:rPr lang="en-US" altLang="zh-TW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altLang="zh-TW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𝑛𝑚</m:t>
                    </m:r>
                    <m:r>
                      <a:rPr lang="en-US" altLang="zh-TW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log</m:t>
                    </m:r>
                    <m:r>
                      <a:rPr lang="en-US" altLang="zh-TW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d>
                      <m:dPr>
                        <m:ctrlPr>
                          <a:rPr lang="en-US" altLang="zh-TW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TW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altLang="zh-TW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TW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𝑚</m:t>
                            </m:r>
                          </m:den>
                        </m:f>
                      </m:e>
                    </m:d>
                    <m:r>
                      <a:rPr lang="en-US" altLang="zh-TW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altLang="zh-TW" sz="2000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zh-TW" sz="20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using dynamic trees and existing techniques </a:t>
                </a:r>
              </a:p>
              <a:p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3C1D5B-11AC-48D7-B0A0-63BC88617D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43523" y="1509612"/>
                <a:ext cx="11008946" cy="5911095"/>
              </a:xfrm>
              <a:blipFill>
                <a:blip r:embed="rId4"/>
                <a:stretch>
                  <a:fillRect l="-577" t="-6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11219962" cy="64008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Complexity of Excesses IBFS (5/5)</a:t>
            </a:r>
          </a:p>
        </p:txBody>
      </p:sp>
      <p:pic>
        <p:nvPicPr>
          <p:cNvPr id="4" name="23.mp3">
            <a:hlinkClick r:id="" action="ppaction://media"/>
            <a:extLst>
              <a:ext uri="{FF2B5EF4-FFF2-40B4-BE49-F238E27FC236}">
                <a16:creationId xmlns:a16="http://schemas.microsoft.com/office/drawing/2014/main" id="{5E3FAB77-07DF-9C2C-8035-E158237BB8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607450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810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3523" y="1509612"/>
            <a:ext cx="11008946" cy="5911095"/>
          </a:xfrm>
        </p:spPr>
        <p:txBody>
          <a:bodyPr>
            <a:noAutofit/>
          </a:bodyPr>
          <a:lstStyle/>
          <a:p>
            <a:r>
              <a:rPr lang="en-US" altLang="zh-TW" sz="2000" b="0" dirty="0">
                <a:latin typeface="Segoe UI" panose="020B0502040204020203" pitchFamily="34" charset="0"/>
                <a:cs typeface="Segoe UI" panose="020B0502040204020203" pitchFamily="34" charset="0"/>
              </a:rPr>
              <a:t>EIBFS is a robust algorithm for the maximum flow problem that is suitable for dynamic application</a:t>
            </a:r>
          </a:p>
          <a:p>
            <a:r>
              <a:rPr lang="en-US" altLang="zh-TW" sz="2000" dirty="0">
                <a:latin typeface="Segoe UI" panose="020B0502040204020203" pitchFamily="34" charset="0"/>
                <a:cs typeface="Segoe UI" panose="020B0502040204020203" pitchFamily="34" charset="0"/>
              </a:rPr>
              <a:t>On most instance, it is the fastest compared to all other algorithms</a:t>
            </a:r>
          </a:p>
          <a:p>
            <a:r>
              <a:rPr lang="en-US" altLang="zh-TW" sz="2000" b="0" dirty="0">
                <a:latin typeface="Segoe UI" panose="020B0502040204020203" pitchFamily="34" charset="0"/>
                <a:cs typeface="Segoe UI" panose="020B0502040204020203" pitchFamily="34" charset="0"/>
              </a:rPr>
              <a:t>EIBFS </a:t>
            </a:r>
            <a:r>
              <a:rPr lang="en-US" altLang="zh-TW" sz="2000" dirty="0">
                <a:latin typeface="Segoe UI" panose="020B0502040204020203" pitchFamily="34" charset="0"/>
                <a:cs typeface="Segoe UI" panose="020B0502040204020203" pitchFamily="34" charset="0"/>
              </a:rPr>
              <a:t>is competitive in practice with the dynamic extension of BK</a:t>
            </a:r>
          </a:p>
          <a:p>
            <a:r>
              <a:rPr lang="en-US" altLang="zh-TW" sz="2000" b="0" dirty="0">
                <a:latin typeface="Segoe UI" panose="020B0502040204020203" pitchFamily="34" charset="0"/>
                <a:cs typeface="Segoe UI" panose="020B0502040204020203" pitchFamily="34" charset="0"/>
              </a:rPr>
              <a:t>Compare to IBFS, EIBFS offers an faster and dynamic alternative to all existing methods</a:t>
            </a:r>
          </a:p>
          <a:p>
            <a:endParaRPr lang="en-US" altLang="zh-TW" sz="2000" b="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zh-TW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endParaRPr lang="en-US" altLang="zh-TW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zh-TW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zh-TW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zh-TW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zh-TW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altLang="zh-TW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11219962" cy="64008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Conclusion</a:t>
            </a:r>
          </a:p>
        </p:txBody>
      </p:sp>
      <p:pic>
        <p:nvPicPr>
          <p:cNvPr id="4" name="24.mp3">
            <a:hlinkClick r:id="" action="ppaction://media"/>
            <a:extLst>
              <a:ext uri="{FF2B5EF4-FFF2-40B4-BE49-F238E27FC236}">
                <a16:creationId xmlns:a16="http://schemas.microsoft.com/office/drawing/2014/main" id="{E135A770-E84C-9CEE-FCD5-DFAB68B7DB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79200" y="60393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5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1BBD4DF-BA5E-40C8-3CC7-DB59837D1B1C}"/>
              </a:ext>
            </a:extLst>
          </p:cNvPr>
          <p:cNvSpPr/>
          <p:nvPr/>
        </p:nvSpPr>
        <p:spPr>
          <a:xfrm>
            <a:off x="0" y="234669"/>
            <a:ext cx="2960213" cy="1370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169" y="2857391"/>
            <a:ext cx="10705662" cy="1121555"/>
          </a:xfrm>
        </p:spPr>
        <p:txBody>
          <a:bodyPr anchor="b">
            <a:normAutofit/>
          </a:bodyPr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Thanks for Listening</a:t>
            </a:r>
          </a:p>
        </p:txBody>
      </p:sp>
      <p:pic>
        <p:nvPicPr>
          <p:cNvPr id="2" name="25.mp3">
            <a:hlinkClick r:id="" action="ppaction://media"/>
            <a:extLst>
              <a:ext uri="{FF2B5EF4-FFF2-40B4-BE49-F238E27FC236}">
                <a16:creationId xmlns:a16="http://schemas.microsoft.com/office/drawing/2014/main" id="{7DBAF2D9-40B2-02A6-283B-2C45BBF66F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79200" y="605106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81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Notation</a:t>
            </a:r>
            <a:r>
              <a:rPr lang="zh-TW" altLang="en-US" sz="32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</a:t>
            </a:r>
            <a:r>
              <a:rPr lang="en-US" sz="32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(2/2)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3C1D5B-11AC-48D7-B0A0-63BC88617D6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44500" y="1509612"/>
                <a:ext cx="9731131" cy="3977640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TW" alt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：</a:t>
                </a:r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valid distance labeling from 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𝑠</m:t>
                        </m:r>
                      </m:sub>
                    </m:sSub>
                    <m:r>
                      <a:rPr lang="en-US" altLang="zh-TW" sz="20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altLang="zh-TW" sz="20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</m:t>
                    </m:r>
                    <m:r>
                      <a:rPr lang="en-US" altLang="zh-TW" sz="20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)=0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0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zh-TW" sz="20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</m:d>
                    <m:r>
                      <a:rPr lang="en-US" altLang="zh-TW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≤</m:t>
                    </m:r>
                    <m:sSub>
                      <m:sSubPr>
                        <m:ctrlPr>
                          <a:rPr lang="en-US" altLang="zh-TW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zh-TW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𝑣</m:t>
                        </m:r>
                      </m:e>
                    </m:d>
                    <m:r>
                      <a:rPr lang="en-US" altLang="zh-TW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+1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for every arc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)∈</m:t>
                    </m:r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𝐸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TW" alt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：</a:t>
                </a:r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valid distance labeling to t</a:t>
                </a:r>
              </a:p>
              <a:p>
                <a:pPr lvl="1"/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defined symmetrically</a:t>
                </a:r>
              </a:p>
              <a:p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An arc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𝑣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is admissible </a:t>
                </a:r>
                <a:r>
                  <a:rPr lang="en-US" altLang="zh-TW" sz="20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w.r.t.</a:t>
                </a:r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0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𝑠</m:t>
                        </m:r>
                      </m:sub>
                    </m:sSub>
                    <m:r>
                      <a:rPr lang="en-US" altLang="zh-TW" sz="20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)∈</m:t>
                    </m:r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𝐸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0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zh-TW" sz="20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𝑣</m:t>
                        </m:r>
                      </m:e>
                    </m:d>
                    <m:r>
                      <a:rPr lang="en-US" altLang="zh-TW" sz="20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TW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zh-TW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</m:d>
                    <m:r>
                      <a:rPr lang="en-US" altLang="zh-TW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r>
                      <a:rPr lang="en-US" altLang="zh-TW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1</m:t>
                    </m:r>
                  </m:oMath>
                </a14:m>
                <a:endParaRPr lang="en-US" altLang="zh-TW" sz="2000" dirty="0">
                  <a:latin typeface="Segoe UI" panose="020B0502040204020203" pitchFamily="34" charset="0"/>
                  <a:ea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altLang="zh-TW" sz="20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w.r.t.</a:t>
                </a:r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𝑡</m:t>
                        </m:r>
                      </m:sub>
                    </m:sSub>
                    <m:r>
                      <a:rPr lang="en-US" altLang="zh-TW" sz="20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)∈</m:t>
                    </m:r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𝐸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zh-TW" sz="20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</m:d>
                    <m:r>
                      <a:rPr lang="en-US" altLang="zh-TW" sz="20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TW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zh-TW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𝑣</m:t>
                        </m:r>
                      </m:e>
                    </m:d>
                    <m:r>
                      <a:rPr lang="en-US" altLang="zh-TW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r>
                      <a:rPr lang="en-US" altLang="zh-TW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1</m:t>
                    </m:r>
                  </m:oMath>
                </a14:m>
                <a:endParaRPr lang="en-US" altLang="zh-TW" sz="2000" dirty="0">
                  <a:latin typeface="Segoe UI" panose="020B0502040204020203" pitchFamily="34" charset="0"/>
                  <a:ea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lvl="1"/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3C1D5B-11AC-48D7-B0A0-63BC88617D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44500" y="1509612"/>
                <a:ext cx="9731131" cy="3977640"/>
              </a:xfrm>
              <a:blipFill>
                <a:blip r:embed="rId4"/>
                <a:stretch>
                  <a:fillRect l="-522" t="-9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3 (online-audio-converter.com).mp3">
            <a:hlinkClick r:id="" action="ppaction://media"/>
            <a:extLst>
              <a:ext uri="{FF2B5EF4-FFF2-40B4-BE49-F238E27FC236}">
                <a16:creationId xmlns:a16="http://schemas.microsoft.com/office/drawing/2014/main" id="{3901198C-24A8-5FBA-861C-591EEB8351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60393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1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Excesses IBFS：Introduction (1/2)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3C1D5B-11AC-48D7-B0A0-63BC88617D6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44500" y="1509612"/>
                <a:ext cx="9731131" cy="5348388"/>
              </a:xfrm>
            </p:spPr>
            <p:txBody>
              <a:bodyPr>
                <a:noAutofit/>
              </a:bodyPr>
              <a:lstStyle/>
              <a:p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Excesses IBFS is a generalization of IBFS that maintains a </a:t>
                </a:r>
                <a:r>
                  <a:rPr lang="en-US" altLang="zh-TW" sz="2000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pseudoflow</a:t>
                </a:r>
              </a:p>
              <a:p>
                <a:pPr lvl="1"/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Pseudoflow</a:t>
                </a:r>
                <a:r>
                  <a:rPr lang="zh-TW" alt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：</a:t>
                </a:r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observe capacity but not conservation constraints</a:t>
                </a:r>
              </a:p>
              <a:p>
                <a:pPr lvl="1"/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Allow to efficiently restart an algorithm</a:t>
                </a:r>
              </a:p>
              <a:p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For a vertex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𝑣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∑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|(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𝑣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)∈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𝐸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𝑣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</m:oMath>
                </a14:m>
                <a:r>
                  <a:rPr lang="en-US" altLang="zh-TW" sz="2000" dirty="0"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∑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|(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𝑣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)∈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𝐸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𝑣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</m:d>
                  </m:oMath>
                </a14:m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Vertex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is </a:t>
                </a:r>
                <a:r>
                  <a:rPr lang="en-US" altLang="zh-TW" sz="2000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excesses</a:t>
                </a:r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𝑣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&gt;0</m:t>
                    </m:r>
                  </m:oMath>
                </a14:m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Vertex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is </a:t>
                </a:r>
                <a:r>
                  <a:rPr lang="en-US" altLang="zh-TW" sz="2000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deficits</a:t>
                </a:r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𝑣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&lt;0</m:t>
                    </m:r>
                  </m:oMath>
                </a14:m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3C1D5B-11AC-48D7-B0A0-63BC88617D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44500" y="1509612"/>
                <a:ext cx="9731131" cy="5348388"/>
              </a:xfrm>
              <a:blipFill>
                <a:blip r:embed="rId4"/>
                <a:stretch>
                  <a:fillRect l="-522" t="-7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4.mp3">
            <a:hlinkClick r:id="" action="ppaction://media"/>
            <a:extLst>
              <a:ext uri="{FF2B5EF4-FFF2-40B4-BE49-F238E27FC236}">
                <a16:creationId xmlns:a16="http://schemas.microsoft.com/office/drawing/2014/main" id="{1DFCDB12-4AAD-A460-6C5C-10BC77E55B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95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Excesses IBFS：Introduction (2/2)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3C1D5B-11AC-48D7-B0A0-63BC88617D6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44500" y="1509612"/>
                <a:ext cx="9731131" cy="5348388"/>
              </a:xfrm>
            </p:spPr>
            <p:txBody>
              <a:bodyPr>
                <a:noAutofit/>
              </a:bodyPr>
              <a:lstStyle/>
              <a:p>
                <a:r>
                  <a:rPr lang="en-US" altLang="zh-TW" sz="2000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Forests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𝑆</m:t>
                    </m:r>
                    <m:r>
                      <a:rPr lang="en-US" altLang="zh-TW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altLang="zh-TW" sz="2000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𝑇</m:t>
                    </m:r>
                  </m:oMath>
                </a14:m>
                <a:r>
                  <a:rPr lang="zh-TW" alt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：</a:t>
                </a:r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 pair of vertex-disjoint forest in admissible subgraph</a:t>
                </a:r>
              </a:p>
              <a:p>
                <a:pPr lvl="1"/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Each excess is a root of the tree in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𝑆</m:t>
                    </m:r>
                  </m:oMath>
                </a14:m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Each deficit is a root of the tree in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𝑇</m:t>
                    </m:r>
                  </m:oMath>
                </a14:m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𝑠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𝑚𝑎𝑥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𝑣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∈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𝑆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𝑣</m:t>
                        </m:r>
                      </m:e>
                    </m:d>
                    <m:r>
                      <a:rPr lang="en-US" altLang="zh-TW" sz="200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 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𝑡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𝑚𝑎𝑥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𝑣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∈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𝑇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𝑣</m:t>
                        </m:r>
                      </m:e>
                    </m:d>
                  </m:oMath>
                </a14:m>
                <a:endParaRPr lang="en-US" altLang="zh-TW" sz="2000" dirty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r>
                  <a:rPr lang="en-US" altLang="zh-TW" sz="2000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Free vertex</a:t>
                </a:r>
                <a:r>
                  <a:rPr lang="zh-TW" alt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：</a:t>
                </a:r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 vertex not in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𝑆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nor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𝑇</m:t>
                    </m:r>
                  </m:oMath>
                </a14:m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For a non-root vertex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let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be the </a:t>
                </a:r>
                <a:r>
                  <a:rPr lang="en-US" altLang="zh-TW" sz="2000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parent</a:t>
                </a:r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</m:oMath>
                </a14:m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3C1D5B-11AC-48D7-B0A0-63BC88617D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44500" y="1509612"/>
                <a:ext cx="9731131" cy="5348388"/>
              </a:xfrm>
              <a:blipFill>
                <a:blip r:embed="rId4"/>
                <a:stretch>
                  <a:fillRect l="-522" t="-7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5.mp3">
            <a:hlinkClick r:id="" action="ppaction://media"/>
            <a:extLst>
              <a:ext uri="{FF2B5EF4-FFF2-40B4-BE49-F238E27FC236}">
                <a16:creationId xmlns:a16="http://schemas.microsoft.com/office/drawing/2014/main" id="{9D021F22-2161-E704-FE3F-849397817B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5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Excesses IBFS：Initialize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3C1D5B-11AC-48D7-B0A0-63BC88617D6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44500" y="1509612"/>
                <a:ext cx="9731131" cy="5348388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𝑆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zh-TW" sz="2000" b="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𝑇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𝑡</m:t>
                        </m:r>
                      </m:e>
                    </m:d>
                  </m:oMath>
                </a14:m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𝑠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𝑡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</m:t>
                    </m:r>
                  </m:oMath>
                </a14:m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𝑠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𝑡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</m:t>
                    </m:r>
                  </m:oMath>
                </a14:m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is null for every vertex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</m:oMath>
                </a14:m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3C1D5B-11AC-48D7-B0A0-63BC88617D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44500" y="1509612"/>
                <a:ext cx="9731131" cy="5348388"/>
              </a:xfrm>
              <a:blipFill>
                <a:blip r:embed="rId4"/>
                <a:stretch>
                  <a:fillRect l="-522" t="-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6.mp3">
            <a:hlinkClick r:id="" action="ppaction://media"/>
            <a:extLst>
              <a:ext uri="{FF2B5EF4-FFF2-40B4-BE49-F238E27FC236}">
                <a16:creationId xmlns:a16="http://schemas.microsoft.com/office/drawing/2014/main" id="{48558A1F-2E57-3234-1D70-0F73D7BC3E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8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Forward and Reverse Phases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3C1D5B-11AC-48D7-B0A0-63BC88617D6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44500" y="1509612"/>
                <a:ext cx="9731131" cy="5348388"/>
              </a:xfrm>
            </p:spPr>
            <p:txBody>
              <a:bodyPr>
                <a:noAutofit/>
              </a:bodyPr>
              <a:lstStyle/>
              <a:p>
                <a:r>
                  <a:rPr lang="en-US" altLang="zh-TW" sz="2000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Forward phase</a:t>
                </a:r>
                <a:r>
                  <a:rPr lang="zh-TW" alt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：</a:t>
                </a:r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grow the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𝑆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forest</a:t>
                </a:r>
              </a:p>
              <a:p>
                <a:pPr lvl="1"/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Goal of forward phase</a:t>
                </a:r>
                <a:r>
                  <a:rPr lang="zh-TW" alt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：</a:t>
                </a:r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grow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𝑆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by one level</a:t>
                </a:r>
              </a:p>
              <a:p>
                <a:pPr lvl="2"/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𝑆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has vertices at level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𝑠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+1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at the end of the phase, we increment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2"/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Otherwise we terminate</a:t>
                </a:r>
              </a:p>
              <a:p>
                <a:r>
                  <a:rPr lang="en-US" altLang="zh-TW" sz="2000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Reverse phase</a:t>
                </a:r>
                <a:r>
                  <a:rPr lang="zh-TW" alt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：</a:t>
                </a:r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grow the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𝑇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forest</a:t>
                </a:r>
              </a:p>
              <a:p>
                <a:pPr lvl="1"/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Goal of reverse phase</a:t>
                </a:r>
                <a:r>
                  <a:rPr lang="zh-TW" alt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：</a:t>
                </a:r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symmetric to forward phase</a:t>
                </a:r>
              </a:p>
              <a:p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US" altLang="zh-TW" sz="2000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operation count </a:t>
                </a:r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to check whether we run forward or reverse phase</a:t>
                </a:r>
              </a:p>
              <a:p>
                <a:pPr lvl="1"/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operation count = total amount of adoption work in each forest</a:t>
                </a:r>
              </a:p>
              <a:p>
                <a:pPr lvl="1"/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𝑆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&gt;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𝑇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then run reverse phase</a:t>
                </a:r>
              </a:p>
              <a:p>
                <a:pPr lvl="1"/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𝑇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&gt;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𝑆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then run forward phase</a:t>
                </a:r>
              </a:p>
              <a:p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Every phase executes </a:t>
                </a:r>
                <a:r>
                  <a:rPr lang="en-US" altLang="zh-TW" sz="2000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growth steps</a:t>
                </a:r>
              </a:p>
              <a:p>
                <a:pPr lvl="1"/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3C1D5B-11AC-48D7-B0A0-63BC88617D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44500" y="1509612"/>
                <a:ext cx="9731131" cy="5348388"/>
              </a:xfrm>
              <a:blipFill>
                <a:blip r:embed="rId4"/>
                <a:stretch>
                  <a:fillRect l="-522" t="-7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7.mp3">
            <a:hlinkClick r:id="" action="ppaction://media"/>
            <a:extLst>
              <a:ext uri="{FF2B5EF4-FFF2-40B4-BE49-F238E27FC236}">
                <a16:creationId xmlns:a16="http://schemas.microsoft.com/office/drawing/2014/main" id="{8C708037-0852-EAEC-85B4-9182A190C2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5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7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Growth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3C1D5B-11AC-48D7-B0A0-63BC88617D6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44500" y="1509612"/>
                <a:ext cx="11008946" cy="5348388"/>
              </a:xfrm>
            </p:spPr>
            <p:txBody>
              <a:bodyPr>
                <a:no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Make all vertices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𝑆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𝑣</m:t>
                        </m:r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zh-TW" sz="2000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active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Pick an active vertex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and scan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by checking its residual arcs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914395" lvl="1" indent="-457200">
                  <a:buFont typeface="+mj-lt"/>
                  <a:buAutoNum type="alphaLcParenR"/>
                </a:pPr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is in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𝑆</m:t>
                    </m:r>
                  </m:oMath>
                </a14:m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2"/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do nothing</a:t>
                </a:r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914395" lvl="1" indent="-457200">
                  <a:buFont typeface="+mj-lt"/>
                  <a:buAutoNum type="alphaLcParenR"/>
                </a:pPr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is free</a:t>
                </a:r>
              </a:p>
              <a:p>
                <a:pPr lvl="2"/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Add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</m:oMath>
                </a14:m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𝑆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set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</m:oMath>
                </a14:m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914395" lvl="1" indent="-457200">
                  <a:buFont typeface="+mj-lt"/>
                  <a:buAutoNum type="alphaLcParenR"/>
                </a:pPr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is in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𝑇</m:t>
                    </m:r>
                  </m:oMath>
                </a14:m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2"/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Perform an </a:t>
                </a:r>
                <a:r>
                  <a:rPr lang="en-US" altLang="zh-TW" sz="2000" b="0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augmentation step</a:t>
                </a:r>
              </a:p>
              <a:p>
                <a:pPr lvl="2"/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Remember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𝑣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that triggered the augmentation step</a:t>
                </a:r>
              </a:p>
              <a:p>
                <a:pPr lvl="2"/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</m:oMath>
                </a14:m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is still active, resume the scan of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</m:oMath>
                </a14:m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begin from </a:t>
                </a:r>
                <a14:m>
                  <m:oMath xmlns:m="http://schemas.openxmlformats.org/officeDocument/2006/math">
                    <m:r>
                      <a:rPr lang="en-US" altLang="zh-TW" sz="20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2"/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TW" sz="20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is still residual and connects the forest, do more augmentation steps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After all arcs out of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</m:oMath>
                </a14:m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have been scanned,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</m:oMath>
                </a14:m>
                <a:r>
                  <a:rPr lang="en-US" altLang="zh-TW" sz="20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become inactive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When all vertices are inactive, phase ends</a:t>
                </a:r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914395" lvl="1" indent="-457200">
                  <a:buFont typeface="+mj-lt"/>
                  <a:buAutoNum type="alphaLcParenR"/>
                </a:pPr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b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1"/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3C1D5B-11AC-48D7-B0A0-63BC88617D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44500" y="1509612"/>
                <a:ext cx="11008946" cy="5348388"/>
              </a:xfrm>
              <a:blipFill>
                <a:blip r:embed="rId4"/>
                <a:stretch>
                  <a:fillRect l="-807" t="-16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8.mp3">
            <a:hlinkClick r:id="" action="ppaction://media"/>
            <a:extLst>
              <a:ext uri="{FF2B5EF4-FFF2-40B4-BE49-F238E27FC236}">
                <a16:creationId xmlns:a16="http://schemas.microsoft.com/office/drawing/2014/main" id="{9C400BA5-5C97-C86C-AD1C-E3CCFF5559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60393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5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Augmentation Steps</a:t>
            </a:r>
            <a:r>
              <a:rPr lang="zh-TW" altLang="en-US" sz="32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</a:t>
            </a:r>
            <a:r>
              <a:rPr lang="en-US" sz="32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(1/2)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3C1D5B-11AC-48D7-B0A0-63BC88617D6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44500" y="1509612"/>
                <a:ext cx="11008946" cy="534838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altLang="zh-TW" sz="2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Notation</a:t>
                </a:r>
              </a:p>
              <a:p>
                <a:pPr marL="0" indent="0">
                  <a:buNone/>
                </a:pPr>
                <a:endParaRPr lang="en-US" altLang="zh-TW" sz="10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zh-TW" alt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：</a:t>
                </a:r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root of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’s tree in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𝑆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      </a:t>
                </a:r>
                <a:endParaRPr lang="en-US" altLang="zh-TW" sz="200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zh-TW" alt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：</a:t>
                </a:r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root of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’s tree in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𝑇</m:t>
                    </m:r>
                  </m:oMath>
                </a14:m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zh-TW" alt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：</a:t>
                </a:r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bottleneck capacity along the path from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zh-TW" alt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：</a:t>
                </a:r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bottleneck capacity along the path from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𝑤</m:t>
                    </m:r>
                  </m:oMath>
                </a14:m>
                <a:r>
                  <a:rPr lang="en-US" altLang="zh-TW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altLang="zh-TW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3C1D5B-11AC-48D7-B0A0-63BC88617D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44500" y="1509612"/>
                <a:ext cx="11008946" cy="5348388"/>
              </a:xfrm>
              <a:blipFill>
                <a:blip r:embed="rId4"/>
                <a:stretch>
                  <a:fillRect l="-923" t="-9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9.mp3">
            <a:hlinkClick r:id="" action="ppaction://media"/>
            <a:extLst>
              <a:ext uri="{FF2B5EF4-FFF2-40B4-BE49-F238E27FC236}">
                <a16:creationId xmlns:a16="http://schemas.microsoft.com/office/drawing/2014/main" id="{EB3C1548-145F-D47A-D04C-8698F2D18E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761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Dyslexia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D24726"/>
      </a:accent2>
      <a:accent3>
        <a:srgbClr val="9B5AC8"/>
      </a:accent3>
      <a:accent4>
        <a:srgbClr val="F0A11F"/>
      </a:accent4>
      <a:accent5>
        <a:srgbClr val="CB5BA3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d map for Dyslexia_Win32_ss_v3.potx" id="{52B68AD9-87CD-4104-BE88-D09E115B5193}" vid="{32DE419F-2C9E-491B-9DE2-9CB15F0BBAC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9b1f48f-880b-44ad-916a-e212118a994f">
      <Terms xmlns="http://schemas.microsoft.com/office/infopath/2007/PartnerControls"/>
    </lcf76f155ced4ddcb4097134ff3c332f>
    <TaxCatchAll xmlns="d144eff7-6e22-4895-9a40-2e463d5cdf11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06592AC0A2F4C24A95CC5D0BF496093D" ma:contentTypeVersion="10" ma:contentTypeDescription="建立新的文件。" ma:contentTypeScope="" ma:versionID="389321321fe62265ed8939eca6e10aa2">
  <xsd:schema xmlns:xsd="http://www.w3.org/2001/XMLSchema" xmlns:xs="http://www.w3.org/2001/XMLSchema" xmlns:p="http://schemas.microsoft.com/office/2006/metadata/properties" xmlns:ns2="69b1f48f-880b-44ad-916a-e212118a994f" xmlns:ns3="d144eff7-6e22-4895-9a40-2e463d5cdf11" targetNamespace="http://schemas.microsoft.com/office/2006/metadata/properties" ma:root="true" ma:fieldsID="459ae2a4be26e82fc76a506d75ced13c" ns2:_="" ns3:_="">
    <xsd:import namespace="69b1f48f-880b-44ad-916a-e212118a994f"/>
    <xsd:import namespace="d144eff7-6e22-4895-9a40-2e463d5cdf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b1f48f-880b-44ad-916a-e212118a99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影像標籤" ma:readOnly="false" ma:fieldId="{5cf76f15-5ced-4ddc-b409-7134ff3c332f}" ma:taxonomyMulti="true" ma:sspId="2b7cc9c4-2e33-4c29-8e3b-fac3172d3c7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44eff7-6e22-4895-9a40-2e463d5cdf1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0ae30c4f-28e5-447b-93e3-936ca52d8bb1}" ma:internalName="TaxCatchAll" ma:showField="CatchAllData" ma:web="d144eff7-6e22-4895-9a40-2e463d5cdf1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A1A6209-623F-4A40-A043-EF97F4DE517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478DEAE-E0CA-42BB-BA2E-F6A39AAEB4B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F13228A-CA90-4641-9529-FB7CBBEAEC80}"/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Mind map</Template>
  <TotalTime>0</TotalTime>
  <Words>1927</Words>
  <Application>Microsoft Macintosh PowerPoint</Application>
  <PresentationFormat>寬螢幕</PresentationFormat>
  <Paragraphs>410</Paragraphs>
  <Slides>25</Slides>
  <Notes>0</Notes>
  <HiddenSlides>0</HiddenSlides>
  <MMClips>25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1" baseType="lpstr">
      <vt:lpstr>Arial</vt:lpstr>
      <vt:lpstr>Calibri</vt:lpstr>
      <vt:lpstr>Cambria Math</vt:lpstr>
      <vt:lpstr>Segoe UI</vt:lpstr>
      <vt:lpstr>Segoe UI Semibold</vt:lpstr>
      <vt:lpstr>Office Theme</vt:lpstr>
      <vt:lpstr>Faster and More Dynamic Maximum Flow by Incremental Breadth-First Search</vt:lpstr>
      <vt:lpstr>Notation (1/2)</vt:lpstr>
      <vt:lpstr>Notation (2/2)</vt:lpstr>
      <vt:lpstr>Excesses IBFS：Introduction (1/2)</vt:lpstr>
      <vt:lpstr>Excesses IBFS：Introduction (2/2)</vt:lpstr>
      <vt:lpstr>Excesses IBFS：Initialize</vt:lpstr>
      <vt:lpstr>Forward and Reverse Phases</vt:lpstr>
      <vt:lpstr>Growth Steps</vt:lpstr>
      <vt:lpstr>Augmentation Steps (1/2)</vt:lpstr>
      <vt:lpstr>Augmentation Steps (2/2)</vt:lpstr>
      <vt:lpstr>Alternate Between Augmentation Steps and Adoption Steps (1/2)</vt:lpstr>
      <vt:lpstr>Alternate Between Augmentation Steps and Adoption Steps (2/2)</vt:lpstr>
      <vt:lpstr>Adoption Steps：Round-Robin Adoption</vt:lpstr>
      <vt:lpstr>Orphan Relabel Operation (1/2)</vt:lpstr>
      <vt:lpstr>Orphan Relabel Operation (2/2)</vt:lpstr>
      <vt:lpstr>Adoption Steps：Three-Pass Adoption</vt:lpstr>
      <vt:lpstr>Adoption Steps：Three-Pass Adoption</vt:lpstr>
      <vt:lpstr>Dynamic Setting</vt:lpstr>
      <vt:lpstr>Complexity of Excesses IBFS (1/5)</vt:lpstr>
      <vt:lpstr>Complexity of Excesses IBFS (2/5)</vt:lpstr>
      <vt:lpstr>Complexity of Excesses IBFS (3/5)</vt:lpstr>
      <vt:lpstr>Complexity of Excesses IBFS (4/5)</vt:lpstr>
      <vt:lpstr>Complexity of Excesses IBFS (5/5)</vt:lpstr>
      <vt:lpstr>Conclusion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2023-05-01T17:37:37Z</dcterms:created>
  <dcterms:modified xsi:type="dcterms:W3CDTF">2023-06-21T15:27:59Z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0x01010006592AC0A2F4C24A95CC5D0BF496093D</vt:lpwstr>
  </property>
</Properties>
</file>